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3" r:id="rId18"/>
    <p:sldId id="266" r:id="rId19"/>
    <p:sldId id="264" r:id="rId20"/>
    <p:sldId id="265" r:id="rId21"/>
    <p:sldId id="267" r:id="rId22"/>
    <p:sldId id="268" r:id="rId23"/>
    <p:sldId id="270" r:id="rId24"/>
    <p:sldId id="271" r:id="rId25"/>
    <p:sldId id="272" r:id="rId26"/>
    <p:sldId id="273" r:id="rId27"/>
    <p:sldId id="299" r:id="rId28"/>
    <p:sldId id="302" r:id="rId29"/>
    <p:sldId id="300" r:id="rId30"/>
    <p:sldId id="301" r:id="rId31"/>
    <p:sldId id="303" r:id="rId32"/>
    <p:sldId id="306" r:id="rId33"/>
    <p:sldId id="298" r:id="rId34"/>
    <p:sldId id="305" r:id="rId35"/>
    <p:sldId id="277" r:id="rId36"/>
    <p:sldId id="278" r:id="rId37"/>
    <p:sldId id="295" r:id="rId38"/>
    <p:sldId id="296" r:id="rId39"/>
    <p:sldId id="297" r:id="rId40"/>
    <p:sldId id="269" r:id="rId41"/>
    <p:sldId id="30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2882" autoAdjust="0"/>
  </p:normalViewPr>
  <p:slideViewPr>
    <p:cSldViewPr snapToGrid="0">
      <p:cViewPr varScale="1">
        <p:scale>
          <a:sx n="72" d="100"/>
          <a:sy n="72" d="100"/>
        </p:scale>
        <p:origin x="1757"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16136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en-US" altLang="zh-CN" baseline="0" dirty="0" smtClean="0"/>
          </a:p>
          <a:p>
            <a:endParaRPr lang="en-US" altLang="zh-CN" baseline="0" dirty="0" smtClean="0"/>
          </a:p>
          <a:p>
            <a:r>
              <a:rPr lang="zh-CN" altLang="en-US" sz="1200" dirty="0" smtClean="0"/>
              <a:t>问题： 因为</a:t>
            </a:r>
            <a:r>
              <a:rPr lang="en-US" altLang="zh-CN" sz="1200" dirty="0" smtClean="0"/>
              <a:t>belief space </a:t>
            </a:r>
            <a:r>
              <a:rPr lang="zh-CN" altLang="en-US" sz="1200" dirty="0" smtClean="0"/>
              <a:t>是连续的，所以有无限个</a:t>
            </a:r>
            <a:r>
              <a:rPr lang="en-US" altLang="zh-CN" sz="1200" dirty="0" smtClean="0"/>
              <a:t>belief state</a:t>
            </a:r>
            <a:r>
              <a:rPr lang="zh-CN" altLang="en-US" sz="1200" dirty="0" smtClean="0"/>
              <a:t>。</a:t>
            </a:r>
            <a:endParaRPr lang="en-US" altLang="zh-CN" sz="1200" dirty="0" smtClean="0"/>
          </a:p>
          <a:p>
            <a:r>
              <a:rPr lang="zh-CN" altLang="en-US" sz="1200" dirty="0" smtClean="0"/>
              <a:t>然而</a:t>
            </a:r>
            <a:r>
              <a:rPr lang="en-US" altLang="zh-CN" sz="1200" dirty="0" smtClean="0"/>
              <a:t>, </a:t>
            </a:r>
            <a:r>
              <a:rPr lang="zh-CN" altLang="en-US" sz="1200" dirty="0" smtClean="0"/>
              <a:t>实际上能够直接从</a:t>
            </a:r>
            <a:r>
              <a:rPr lang="en-US" altLang="zh-CN" sz="1200" dirty="0" smtClean="0"/>
              <a:t>horizon 1 </a:t>
            </a:r>
            <a:r>
              <a:rPr lang="zh-CN" altLang="en-US" sz="1200" dirty="0" smtClean="0"/>
              <a:t>的</a:t>
            </a:r>
            <a:r>
              <a:rPr lang="en-US" altLang="zh-CN" sz="1200" dirty="0" smtClean="0"/>
              <a:t>value function</a:t>
            </a:r>
            <a:r>
              <a:rPr lang="zh-CN" altLang="en-US" sz="1200" dirty="0" smtClean="0"/>
              <a:t>中构造出来。</a:t>
            </a:r>
            <a:r>
              <a:rPr lang="en-US" altLang="zh-CN" sz="1200" dirty="0" smtClean="0"/>
              <a:t>(</a:t>
            </a:r>
            <a:r>
              <a:rPr lang="zh-CN" altLang="en-US" sz="1200" dirty="0" smtClean="0"/>
              <a:t>公式</a:t>
            </a:r>
            <a:r>
              <a:rPr lang="en-US"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最后三个参数设计到比较复杂的数学公式计算，并且其原理和之前说的</a:t>
            </a:r>
            <a:r>
              <a:rPr lang="en-US" altLang="zh-CN" dirty="0" smtClean="0"/>
              <a:t>value iteration</a:t>
            </a:r>
            <a:r>
              <a:rPr lang="zh-CN" altLang="en-US" dirty="0" smtClean="0"/>
              <a:t>计算原理一样所以这里就不再讲解。</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en-US" altLang="zh-CN" dirty="0" smtClean="0"/>
              <a:t>Session Search </a:t>
            </a:r>
            <a:r>
              <a:rPr lang="zh-CN" altLang="en-US" dirty="0" smtClean="0"/>
              <a:t>建模，是一个双</a:t>
            </a:r>
            <a:r>
              <a:rPr lang="en-US" altLang="zh-CN" dirty="0" smtClean="0"/>
              <a:t>agent</a:t>
            </a:r>
            <a:r>
              <a:rPr lang="zh-CN" altLang="en-US" dirty="0" smtClean="0"/>
              <a:t>的模型，使用搜索引擎进行查询的用户是</a:t>
            </a:r>
            <a:r>
              <a:rPr lang="en-US" altLang="zh-CN" dirty="0" smtClean="0"/>
              <a:t>user agent</a:t>
            </a:r>
            <a:r>
              <a:rPr lang="zh-CN" altLang="en-US" dirty="0" smtClean="0"/>
              <a:t>搜索引擎自己是 </a:t>
            </a:r>
            <a:r>
              <a:rPr lang="en-US" altLang="zh-CN" dirty="0" smtClean="0"/>
              <a:t>search engine</a:t>
            </a:r>
            <a:r>
              <a:rPr lang="en-US" altLang="zh-CN" baseline="0" dirty="0" smtClean="0"/>
              <a:t> agent</a:t>
            </a:r>
            <a:r>
              <a:rPr lang="zh-CN" altLang="en-US" dirty="0" smtClean="0"/>
              <a:t>，它们的动作可以分为两大类，一类是直接作用在</a:t>
            </a:r>
            <a:r>
              <a:rPr lang="en-US" altLang="zh-CN" dirty="0" smtClean="0"/>
              <a:t>world</a:t>
            </a:r>
            <a:r>
              <a:rPr lang="zh-CN" altLang="en-US" dirty="0" smtClean="0"/>
              <a:t>上的，另一类是只在</a:t>
            </a:r>
            <a:r>
              <a:rPr lang="en-US" altLang="zh-CN" dirty="0" smtClean="0"/>
              <a:t>agent</a:t>
            </a:r>
            <a:r>
              <a:rPr lang="zh-CN" altLang="en-US" dirty="0" smtClean="0"/>
              <a:t>之间相互作用的。虽然有这么多种</a:t>
            </a:r>
            <a:r>
              <a:rPr lang="en-US" altLang="zh-CN" dirty="0" smtClean="0"/>
              <a:t>action</a:t>
            </a:r>
            <a:r>
              <a:rPr lang="zh-CN" altLang="en-US" dirty="0" smtClean="0"/>
              <a:t>，但是最后训练出来的模型推荐的只是用户的动作。就是红色框起来的部分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 </a:t>
            </a:r>
            <a:r>
              <a:rPr lang="zh-CN" altLang="en-US" dirty="0" smtClean="0"/>
              <a:t>是</a:t>
            </a:r>
            <a:r>
              <a:rPr lang="en-US" altLang="zh-CN" dirty="0" smtClean="0"/>
              <a:t>user</a:t>
            </a:r>
            <a:r>
              <a:rPr lang="en-US" altLang="zh-CN" baseline="0" dirty="0" smtClean="0"/>
              <a:t> agent</a:t>
            </a:r>
            <a:r>
              <a:rPr lang="zh-CN" altLang="en-US" baseline="0" dirty="0" smtClean="0"/>
              <a:t>的动作。</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58193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4106904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1541408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35</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36</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37</a:t>
            </a:fld>
            <a:endParaRPr lang="zh-CN" altLang="en-US"/>
          </a:p>
        </p:txBody>
      </p:sp>
    </p:spTree>
    <p:extLst>
      <p:ext uri="{BB962C8B-B14F-4D97-AF65-F5344CB8AC3E}">
        <p14:creationId xmlns:p14="http://schemas.microsoft.com/office/powerpoint/2010/main" val="569583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38</a:t>
            </a:fld>
            <a:endParaRPr lang="zh-CN" altLang="en-US"/>
          </a:p>
        </p:txBody>
      </p:sp>
    </p:spTree>
    <p:extLst>
      <p:ext uri="{BB962C8B-B14F-4D97-AF65-F5344CB8AC3E}">
        <p14:creationId xmlns:p14="http://schemas.microsoft.com/office/powerpoint/2010/main" val="22799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39</a:t>
            </a:fld>
            <a:endParaRPr lang="zh-CN" altLang="en-US"/>
          </a:p>
        </p:txBody>
      </p:sp>
    </p:spTree>
    <p:extLst>
      <p:ext uri="{BB962C8B-B14F-4D97-AF65-F5344CB8AC3E}">
        <p14:creationId xmlns:p14="http://schemas.microsoft.com/office/powerpoint/2010/main" val="688162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40</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8.xml"/><Relationship Id="rId7" Type="http://schemas.openxmlformats.org/officeDocument/2006/relationships/image" Target="../media/image35.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34.wmf"/><Relationship Id="rId10" Type="http://schemas.openxmlformats.org/officeDocument/2006/relationships/image" Target="../media/image36.png"/><Relationship Id="rId4" Type="http://schemas.openxmlformats.org/officeDocument/2006/relationships/oleObject" Target="../embeddings/oleObject8.bin"/><Relationship Id="rId9"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38.wmf"/><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30.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40.wmf"/><Relationship Id="rId4" Type="http://schemas.openxmlformats.org/officeDocument/2006/relationships/oleObject" Target="../embeddings/oleObject14.bin"/><Relationship Id="rId9" Type="http://schemas.openxmlformats.org/officeDocument/2006/relationships/image" Target="../media/image42.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32.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40.wmf"/><Relationship Id="rId4" Type="http://schemas.openxmlformats.org/officeDocument/2006/relationships/oleObject" Target="../embeddings/oleObject17.bin"/><Relationship Id="rId9" Type="http://schemas.openxmlformats.org/officeDocument/2006/relationships/image" Target="../media/image42.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4763387" cy="461665"/>
            <a:chOff x="0" y="0"/>
            <a:chExt cx="2898684" cy="461665"/>
          </a:xfrm>
        </p:grpSpPr>
        <p:sp>
          <p:nvSpPr>
            <p:cNvPr id="10" name="文本框 9"/>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8401" y="4948534"/>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3"/>
          <a:srcRect l="13759" t="33711" r="65125" b="38597"/>
          <a:stretch/>
        </p:blipFill>
        <p:spPr>
          <a:xfrm>
            <a:off x="2174855" y="1066799"/>
            <a:ext cx="4854806" cy="3581401"/>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866200"/>
            <a:ext cx="7437753" cy="3431709"/>
          </a:xfrm>
          <a:prstGeom prst="rect">
            <a:avLst/>
          </a:prstGeom>
        </p:spPr>
        <p:txBody>
          <a:bodyPr wrap="square">
            <a:spAutoFit/>
          </a:bodyPr>
          <a:lstStyle/>
          <a:p>
            <a:r>
              <a:rPr lang="zh-CN" altLang="en-US" sz="2800" dirty="0"/>
              <a:t>求</a:t>
            </a:r>
            <a:r>
              <a:rPr lang="en-US" altLang="zh-CN" sz="2800" dirty="0"/>
              <a:t>value function</a:t>
            </a:r>
            <a:r>
              <a:rPr lang="zh-CN" altLang="en-US" sz="2800" dirty="0"/>
              <a:t>的可以分为以下几个步骤：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a:t>o</a:t>
            </a:r>
            <a:r>
              <a:rPr lang="zh-CN" altLang="en-US" sz="2800" dirty="0"/>
              <a:t>，并且在有限的时刻内计算所有的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如何计算一个</a:t>
            </a:r>
            <a:r>
              <a:rPr lang="en-US" altLang="zh-CN" sz="2800" dirty="0"/>
              <a:t>belief state</a:t>
            </a:r>
            <a:r>
              <a:rPr lang="zh-CN" altLang="en-US" sz="2800" dirty="0"/>
              <a:t>的实际的值。</a:t>
            </a:r>
            <a:endParaRPr lang="en-US" altLang="zh-CN" sz="2800" dirty="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3430" y="773021"/>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769441"/>
            <a:chOff x="0" y="0"/>
            <a:chExt cx="4794475" cy="769441"/>
          </a:xfrm>
        </p:grpSpPr>
        <p:sp>
          <p:nvSpPr>
            <p:cNvPr id="17" name="文本框 16"/>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7859"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860"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861"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862"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155" y="1057840"/>
            <a:ext cx="8495236"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1534346" y="2084903"/>
            <a:ext cx="6344381" cy="3943804"/>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461" y="2070032"/>
            <a:ext cx="3486587" cy="738664"/>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r>
              <a:rPr lang="zh-CN" altLang="en-US" sz="2100" dirty="0" smtClean="0"/>
              <a:t>。</a:t>
            </a:r>
            <a:endParaRPr lang="en-US" altLang="zh-CN" sz="2100" dirty="0"/>
          </a:p>
        </p:txBody>
      </p:sp>
      <p:pic>
        <p:nvPicPr>
          <p:cNvPr id="2" name="图片 1"/>
          <p:cNvPicPr>
            <a:picLocks noChangeAspect="1"/>
          </p:cNvPicPr>
          <p:nvPr/>
        </p:nvPicPr>
        <p:blipFill rotWithShape="1">
          <a:blip r:embed="rId3"/>
          <a:srcRect l="11717" t="47449" r="64019" b="24015"/>
          <a:stretch/>
        </p:blipFill>
        <p:spPr>
          <a:xfrm>
            <a:off x="339752" y="1410045"/>
            <a:ext cx="4838303" cy="320072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603584"/>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7030A0"/>
                  </a:solidFill>
                </a:rPr>
                <a:t>Computing All </a:t>
              </a:r>
              <a:r>
                <a:rPr lang="en-US" altLang="zh-CN" sz="2000" b="1" u="sng" dirty="0">
                  <a:solidFill>
                    <a:srgbClr val="7030A0"/>
                  </a:solidFill>
                </a:rPr>
                <a:t>Belief State Values from an Action and Observation </a:t>
              </a:r>
              <a:endParaRPr lang="zh-CN" altLang="en-US" sz="2000" b="1" u="sng" dirty="0">
                <a:solidFill>
                  <a:srgbClr val="7030A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2017" t="46524" r="63446" b="26049"/>
          <a:stretch/>
        </p:blipFill>
        <p:spPr>
          <a:xfrm>
            <a:off x="1743740" y="1621792"/>
            <a:ext cx="6112880" cy="3843178"/>
          </a:xfrm>
          <a:prstGeom prst="rect">
            <a:avLst/>
          </a:prstGeom>
        </p:spPr>
      </p:pic>
      <p:grpSp>
        <p:nvGrpSpPr>
          <p:cNvPr id="5" name="组合 4"/>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grpSp>
        <p:nvGrpSpPr>
          <p:cNvPr id="8" name="组合 7"/>
          <p:cNvGrpSpPr/>
          <p:nvPr/>
        </p:nvGrpSpPr>
        <p:grpSpPr>
          <a:xfrm>
            <a:off x="0" y="0"/>
            <a:ext cx="7878727" cy="769441"/>
            <a:chOff x="0" y="0"/>
            <a:chExt cx="4794475" cy="769441"/>
          </a:xfrm>
        </p:grpSpPr>
        <p:sp>
          <p:nvSpPr>
            <p:cNvPr id="9" name="文本框 8"/>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grpSp>
        <p:nvGrpSpPr>
          <p:cNvPr id="9" name="组合 8"/>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
        <p:nvSpPr>
          <p:cNvPr id="8" name="矩形 7"/>
          <p:cNvSpPr/>
          <p:nvPr/>
        </p:nvSpPr>
        <p:spPr>
          <a:xfrm>
            <a:off x="340422" y="1078361"/>
            <a:ext cx="8718518" cy="1877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Session Search Modeling-Framework</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3" name="图片 2"/>
          <p:cNvPicPr>
            <a:picLocks noChangeAspect="1"/>
          </p:cNvPicPr>
          <p:nvPr/>
        </p:nvPicPr>
        <p:blipFill rotWithShape="1">
          <a:blip r:embed="rId4"/>
          <a:srcRect l="18535" t="38431" r="43933" b="20225"/>
          <a:stretch/>
        </p:blipFill>
        <p:spPr>
          <a:xfrm>
            <a:off x="766304" y="1578428"/>
            <a:ext cx="7448845" cy="4615543"/>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56628" y="829339"/>
            <a:ext cx="7453424" cy="1892546"/>
            <a:chOff x="1052622" y="2275367"/>
            <a:chExt cx="7453424" cy="1892546"/>
          </a:xfrm>
        </p:grpSpPr>
        <p:grpSp>
          <p:nvGrpSpPr>
            <p:cNvPr id="3" name="组合 2"/>
            <p:cNvGrpSpPr/>
            <p:nvPr/>
          </p:nvGrpSpPr>
          <p:grpSpPr>
            <a:xfrm>
              <a:off x="1163647" y="2352031"/>
              <a:ext cx="7342399" cy="1815882"/>
              <a:chOff x="1036056" y="2532785"/>
              <a:chExt cx="7342399" cy="1815882"/>
            </a:xfrm>
          </p:grpSpPr>
          <p:graphicFrame>
            <p:nvGraphicFramePr>
              <p:cNvPr id="2" name="对象 1"/>
              <p:cNvGraphicFramePr>
                <a:graphicFrameLocks noChangeAspect="1"/>
              </p:cNvGraphicFramePr>
              <p:nvPr>
                <p:extLst>
                  <p:ext uri="{D42A27DB-BD31-4B8C-83A1-F6EECF244321}">
                    <p14:modId xmlns:p14="http://schemas.microsoft.com/office/powerpoint/2010/main" val="808980978"/>
                  </p:ext>
                </p:extLst>
              </p:nvPr>
            </p:nvGraphicFramePr>
            <p:xfrm>
              <a:off x="1156628" y="2532785"/>
              <a:ext cx="412446" cy="483404"/>
            </p:xfrm>
            <a:graphic>
              <a:graphicData uri="http://schemas.openxmlformats.org/presentationml/2006/ole">
                <mc:AlternateContent xmlns:mc="http://schemas.openxmlformats.org/markup-compatibility/2006">
                  <mc:Choice xmlns:v="urn:schemas-microsoft-com:vml" Requires="v">
                    <p:oleObj spid="_x0000_s8478" name="AxMath" r:id="rId4" imgW="147600" imgH="173160" progId="Equation.AxMath">
                      <p:embed/>
                    </p:oleObj>
                  </mc:Choice>
                  <mc:Fallback>
                    <p:oleObj name="AxMath" r:id="rId4" imgW="147600" imgH="173160" progId="Equation.AxMath">
                      <p:embed/>
                      <p:pic>
                        <p:nvPicPr>
                          <p:cNvPr id="0" name=""/>
                          <p:cNvPicPr/>
                          <p:nvPr/>
                        </p:nvPicPr>
                        <p:blipFill>
                          <a:blip r:embed="rId5"/>
                          <a:stretch>
                            <a:fillRect/>
                          </a:stretch>
                        </p:blipFill>
                        <p:spPr>
                          <a:xfrm>
                            <a:off x="1156628" y="2532785"/>
                            <a:ext cx="412446" cy="483404"/>
                          </a:xfrm>
                          <a:prstGeom prst="rect">
                            <a:avLst/>
                          </a:prstGeom>
                        </p:spPr>
                      </p:pic>
                    </p:oleObj>
                  </mc:Fallback>
                </mc:AlternateContent>
              </a:graphicData>
            </a:graphic>
          </p:graphicFrame>
          <p:sp>
            <p:nvSpPr>
              <p:cNvPr id="11" name="矩形 10"/>
              <p:cNvSpPr/>
              <p:nvPr/>
            </p:nvSpPr>
            <p:spPr>
              <a:xfrm>
                <a:off x="1689682" y="2532785"/>
                <a:ext cx="6688773" cy="1815882"/>
              </a:xfrm>
              <a:prstGeom prst="rect">
                <a:avLst/>
              </a:prstGeom>
            </p:spPr>
            <p:txBody>
              <a:bodyPr wrap="square">
                <a:spAutoFit/>
              </a:bodyPr>
              <a:lstStyle/>
              <a:p>
                <a:r>
                  <a:rPr lang="en-US" altLang="zh-CN" sz="2800" dirty="0" smtClean="0"/>
                  <a:t>Add / Remove / Keep query terms</a:t>
                </a:r>
              </a:p>
              <a:p>
                <a:r>
                  <a:rPr lang="en-US" altLang="zh-CN" sz="2800" dirty="0" smtClean="0"/>
                  <a:t>Increase / Decrease /Keep term weights</a:t>
                </a:r>
              </a:p>
              <a:p>
                <a:r>
                  <a:rPr lang="en-US" altLang="zh-CN" sz="2800" dirty="0" smtClean="0"/>
                  <a:t>Clicked and SAT clicked documents</a:t>
                </a:r>
              </a:p>
              <a:p>
                <a:r>
                  <a:rPr lang="en-US" altLang="zh-CN" sz="2800" dirty="0" smtClean="0"/>
                  <a:t>Top k returned documents</a:t>
                </a: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2380185017"/>
                  </p:ext>
                </p:extLst>
              </p:nvPr>
            </p:nvGraphicFramePr>
            <p:xfrm>
              <a:off x="1119188" y="2971800"/>
              <a:ext cx="487362" cy="484188"/>
            </p:xfrm>
            <a:graphic>
              <a:graphicData uri="http://schemas.openxmlformats.org/presentationml/2006/ole">
                <mc:AlternateContent xmlns:mc="http://schemas.openxmlformats.org/markup-compatibility/2006">
                  <mc:Choice xmlns:v="urn:schemas-microsoft-com:vml" Requires="v">
                    <p:oleObj spid="_x0000_s8479" name="AxMath" r:id="rId6" imgW="174600" imgH="173160" progId="Equation.AxMath">
                      <p:embed/>
                    </p:oleObj>
                  </mc:Choice>
                  <mc:Fallback>
                    <p:oleObj name="AxMath" r:id="rId6" imgW="174600" imgH="173160" progId="Equation.AxMath">
                      <p:embed/>
                      <p:pic>
                        <p:nvPicPr>
                          <p:cNvPr id="2" name="对象 1"/>
                          <p:cNvPicPr/>
                          <p:nvPr/>
                        </p:nvPicPr>
                        <p:blipFill>
                          <a:blip r:embed="rId7"/>
                          <a:stretch>
                            <a:fillRect/>
                          </a:stretch>
                        </p:blipFill>
                        <p:spPr>
                          <a:xfrm>
                            <a:off x="1119188" y="2971800"/>
                            <a:ext cx="487362" cy="484188"/>
                          </a:xfrm>
                          <a:prstGeom prst="rect">
                            <a:avLst/>
                          </a:prstGeom>
                        </p:spPr>
                      </p:pic>
                    </p:oleObj>
                  </mc:Fallback>
                </mc:AlternateContent>
              </a:graphicData>
            </a:graphic>
          </p:graphicFrame>
          <p:pic>
            <p:nvPicPr>
              <p:cNvPr id="16" name="图片 15"/>
              <p:cNvPicPr>
                <a:picLocks noChangeAspect="1"/>
              </p:cNvPicPr>
              <p:nvPr/>
            </p:nvPicPr>
            <p:blipFill rotWithShape="1">
              <a:blip r:embed="rId8"/>
              <a:srcRect l="37848" t="30525" r="60020" b="66254"/>
              <a:stretch/>
            </p:blipFill>
            <p:spPr>
              <a:xfrm>
                <a:off x="1036056" y="3440726"/>
                <a:ext cx="533512" cy="453501"/>
              </a:xfrm>
              <a:prstGeom prst="rect">
                <a:avLst/>
              </a:prstGeom>
            </p:spPr>
          </p:pic>
          <p:pic>
            <p:nvPicPr>
              <p:cNvPr id="17" name="图片 16"/>
              <p:cNvPicPr>
                <a:picLocks noChangeAspect="1"/>
              </p:cNvPicPr>
              <p:nvPr/>
            </p:nvPicPr>
            <p:blipFill rotWithShape="1">
              <a:blip r:embed="rId8"/>
              <a:srcRect l="37979" t="33540" r="59889" b="63239"/>
              <a:stretch/>
            </p:blipFill>
            <p:spPr>
              <a:xfrm>
                <a:off x="1095866" y="3865263"/>
                <a:ext cx="533512" cy="453501"/>
              </a:xfrm>
              <a:prstGeom prst="rect">
                <a:avLst/>
              </a:prstGeom>
            </p:spPr>
          </p:pic>
        </p:grpSp>
        <p:sp>
          <p:nvSpPr>
            <p:cNvPr id="5" name="矩形 4"/>
            <p:cNvSpPr/>
            <p:nvPr/>
          </p:nvSpPr>
          <p:spPr>
            <a:xfrm>
              <a:off x="1052623" y="2275367"/>
              <a:ext cx="6326372" cy="5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2622" y="2854085"/>
              <a:ext cx="6751675" cy="1270223"/>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extLst>
              <p:ext uri="{D42A27DB-BD31-4B8C-83A1-F6EECF244321}">
                <p14:modId xmlns:p14="http://schemas.microsoft.com/office/powerpoint/2010/main" val="1017616726"/>
              </p:ext>
            </p:extLst>
          </p:nvPr>
        </p:nvGraphicFramePr>
        <p:xfrm>
          <a:off x="938339" y="2998252"/>
          <a:ext cx="412446" cy="483404"/>
        </p:xfrm>
        <a:graphic>
          <a:graphicData uri="http://schemas.openxmlformats.org/presentationml/2006/ole">
            <mc:AlternateContent xmlns:mc="http://schemas.openxmlformats.org/markup-compatibility/2006">
              <mc:Choice xmlns:v="urn:schemas-microsoft-com:vml" Requires="v">
                <p:oleObj spid="_x0000_s8480" name="AxMath" r:id="rId9" imgW="147600" imgH="173160" progId="Equation.AxMath">
                  <p:embed/>
                </p:oleObj>
              </mc:Choice>
              <mc:Fallback>
                <p:oleObj name="AxMath" r:id="rId9" imgW="147600" imgH="173160" progId="Equation.AxMath">
                  <p:embed/>
                  <p:pic>
                    <p:nvPicPr>
                      <p:cNvPr id="2" name="对象 1"/>
                      <p:cNvPicPr/>
                      <p:nvPr/>
                    </p:nvPicPr>
                    <p:blipFill>
                      <a:blip r:embed="rId5"/>
                      <a:stretch>
                        <a:fillRect/>
                      </a:stretch>
                    </p:blipFill>
                    <p:spPr>
                      <a:xfrm>
                        <a:off x="938339" y="2998252"/>
                        <a:ext cx="412446" cy="483404"/>
                      </a:xfrm>
                      <a:prstGeom prst="rect">
                        <a:avLst/>
                      </a:prstGeom>
                    </p:spPr>
                  </p:pic>
                </p:oleObj>
              </mc:Fallback>
            </mc:AlternateContent>
          </a:graphicData>
        </a:graphic>
      </p:graphicFrame>
      <p:pic>
        <p:nvPicPr>
          <p:cNvPr id="22" name="图片 21"/>
          <p:cNvPicPr>
            <a:picLocks noChangeAspect="1"/>
          </p:cNvPicPr>
          <p:nvPr/>
        </p:nvPicPr>
        <p:blipFill rotWithShape="1">
          <a:blip r:embed="rId10"/>
          <a:srcRect l="44123" t="65862" r="23434" b="30381"/>
          <a:stretch/>
        </p:blipFill>
        <p:spPr>
          <a:xfrm>
            <a:off x="1350785" y="3484440"/>
            <a:ext cx="6446696" cy="419901"/>
          </a:xfrm>
          <a:prstGeom prst="rect">
            <a:avLst/>
          </a:prstGeom>
        </p:spPr>
      </p:pic>
      <p:sp>
        <p:nvSpPr>
          <p:cNvPr id="23" name="椭圆 22"/>
          <p:cNvSpPr/>
          <p:nvPr/>
        </p:nvSpPr>
        <p:spPr>
          <a:xfrm>
            <a:off x="4982173" y="3465790"/>
            <a:ext cx="808074"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07206" y="3449925"/>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61815" y="3439292"/>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159267" y="3004825"/>
            <a:ext cx="424972" cy="523220"/>
          </a:xfrm>
          <a:prstGeom prst="rect">
            <a:avLst/>
          </a:prstGeom>
        </p:spPr>
        <p:txBody>
          <a:bodyPr wrap="square">
            <a:spAutoFit/>
          </a:bodyPr>
          <a:lstStyle/>
          <a:p>
            <a:r>
              <a:rPr lang="en-US" altLang="zh-CN" sz="2800" dirty="0" smtClean="0"/>
              <a:t>K</a:t>
            </a:r>
            <a:endParaRPr lang="en-US" altLang="zh-CN" sz="2800" dirty="0"/>
          </a:p>
        </p:txBody>
      </p:sp>
      <p:sp>
        <p:nvSpPr>
          <p:cNvPr id="29" name="矩形 28"/>
          <p:cNvSpPr/>
          <p:nvPr/>
        </p:nvSpPr>
        <p:spPr>
          <a:xfrm>
            <a:off x="6113876" y="2976301"/>
            <a:ext cx="424972" cy="523220"/>
          </a:xfrm>
          <a:prstGeom prst="rect">
            <a:avLst/>
          </a:prstGeom>
        </p:spPr>
        <p:txBody>
          <a:bodyPr wrap="square">
            <a:spAutoFit/>
          </a:bodyPr>
          <a:lstStyle/>
          <a:p>
            <a:r>
              <a:rPr lang="en-US" altLang="zh-CN" sz="2800" dirty="0" smtClean="0"/>
              <a:t>A</a:t>
            </a:r>
            <a:endParaRPr lang="en-US" altLang="zh-CN" sz="2800" dirty="0"/>
          </a:p>
        </p:txBody>
      </p:sp>
      <p:sp>
        <p:nvSpPr>
          <p:cNvPr id="30" name="矩形 29"/>
          <p:cNvSpPr/>
          <p:nvPr/>
        </p:nvSpPr>
        <p:spPr>
          <a:xfrm>
            <a:off x="7068485" y="2976301"/>
            <a:ext cx="424972" cy="523220"/>
          </a:xfrm>
          <a:prstGeom prst="rect">
            <a:avLst/>
          </a:prstGeom>
        </p:spPr>
        <p:txBody>
          <a:bodyPr wrap="square">
            <a:spAutoFit/>
          </a:bodyPr>
          <a:lstStyle/>
          <a:p>
            <a:r>
              <a:rPr lang="en-US" altLang="zh-CN" sz="2800" dirty="0" smtClean="0"/>
              <a:t>R</a:t>
            </a:r>
            <a:endParaRPr lang="en-US" altLang="zh-CN" sz="2800" dirty="0"/>
          </a:p>
        </p:txBody>
      </p:sp>
      <p:graphicFrame>
        <p:nvGraphicFramePr>
          <p:cNvPr id="31" name="对象 30"/>
          <p:cNvGraphicFramePr>
            <a:graphicFrameLocks noChangeAspect="1"/>
          </p:cNvGraphicFramePr>
          <p:nvPr>
            <p:extLst>
              <p:ext uri="{D42A27DB-BD31-4B8C-83A1-F6EECF244321}">
                <p14:modId xmlns:p14="http://schemas.microsoft.com/office/powerpoint/2010/main" val="758654207"/>
              </p:ext>
            </p:extLst>
          </p:nvPr>
        </p:nvGraphicFramePr>
        <p:xfrm>
          <a:off x="842435" y="3922990"/>
          <a:ext cx="487362" cy="484188"/>
        </p:xfrm>
        <a:graphic>
          <a:graphicData uri="http://schemas.openxmlformats.org/presentationml/2006/ole">
            <mc:AlternateContent xmlns:mc="http://schemas.openxmlformats.org/markup-compatibility/2006">
              <mc:Choice xmlns:v="urn:schemas-microsoft-com:vml" Requires="v">
                <p:oleObj spid="_x0000_s8481" name="AxMath" r:id="rId11" imgW="174600" imgH="173160" progId="Equation.AxMath">
                  <p:embed/>
                </p:oleObj>
              </mc:Choice>
              <mc:Fallback>
                <p:oleObj name="AxMath" r:id="rId11" imgW="174600" imgH="173160" progId="Equation.AxMath">
                  <p:embed/>
                  <p:pic>
                    <p:nvPicPr>
                      <p:cNvPr id="12" name="对象 11"/>
                      <p:cNvPicPr/>
                      <p:nvPr/>
                    </p:nvPicPr>
                    <p:blipFill>
                      <a:blip r:embed="rId7"/>
                      <a:stretch>
                        <a:fillRect/>
                      </a:stretch>
                    </p:blipFill>
                    <p:spPr>
                      <a:xfrm>
                        <a:off x="842435" y="3922990"/>
                        <a:ext cx="487362" cy="484188"/>
                      </a:xfrm>
                      <a:prstGeom prst="rect">
                        <a:avLst/>
                      </a:prstGeom>
                    </p:spPr>
                  </p:pic>
                </p:oleObj>
              </mc:Fallback>
            </mc:AlternateContent>
          </a:graphicData>
        </a:graphic>
      </p:graphicFrame>
      <p:pic>
        <p:nvPicPr>
          <p:cNvPr id="32" name="图片 31"/>
          <p:cNvPicPr>
            <a:picLocks noChangeAspect="1"/>
          </p:cNvPicPr>
          <p:nvPr/>
        </p:nvPicPr>
        <p:blipFill rotWithShape="1">
          <a:blip r:embed="rId12"/>
          <a:srcRect l="14176" t="29664" r="65144" b="38734"/>
          <a:stretch/>
        </p:blipFill>
        <p:spPr>
          <a:xfrm>
            <a:off x="2174855" y="4165084"/>
            <a:ext cx="2944941" cy="2531400"/>
          </a:xfrm>
          <a:prstGeom prst="rect">
            <a:avLst/>
          </a:prstGeom>
        </p:spPr>
      </p:pic>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Observations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33634" y="2234942"/>
            <a:ext cx="8053165" cy="1816013"/>
            <a:chOff x="1106872" y="2532654"/>
            <a:chExt cx="8053165" cy="1816013"/>
          </a:xfrm>
        </p:grpSpPr>
        <p:graphicFrame>
          <p:nvGraphicFramePr>
            <p:cNvPr id="36" name="对象 35"/>
            <p:cNvGraphicFramePr>
              <a:graphicFrameLocks noChangeAspect="1"/>
            </p:cNvGraphicFramePr>
            <p:nvPr>
              <p:extLst>
                <p:ext uri="{D42A27DB-BD31-4B8C-83A1-F6EECF244321}">
                  <p14:modId xmlns:p14="http://schemas.microsoft.com/office/powerpoint/2010/main" val="1543767169"/>
                </p:ext>
              </p:extLst>
            </p:nvPr>
          </p:nvGraphicFramePr>
          <p:xfrm>
            <a:off x="1143384" y="2532654"/>
            <a:ext cx="439738" cy="484187"/>
          </p:xfrm>
          <a:graphic>
            <a:graphicData uri="http://schemas.openxmlformats.org/presentationml/2006/ole">
              <mc:AlternateContent xmlns:mc="http://schemas.openxmlformats.org/markup-compatibility/2006">
                <mc:Choice xmlns:v="urn:schemas-microsoft-com:vml" Requires="v">
                  <p:oleObj spid="_x0000_s9314" name="AxMath" r:id="rId4" imgW="157320" imgH="173160" progId="Equation.AxMath">
                    <p:embed/>
                  </p:oleObj>
                </mc:Choice>
                <mc:Fallback>
                  <p:oleObj name="AxMath" r:id="rId4" imgW="157320" imgH="173160" progId="Equation.AxMath">
                    <p:embed/>
                    <p:pic>
                      <p:nvPicPr>
                        <p:cNvPr id="2" name="对象 1"/>
                        <p:cNvPicPr/>
                        <p:nvPr/>
                      </p:nvPicPr>
                      <p:blipFill>
                        <a:blip r:embed="rId5"/>
                        <a:stretch>
                          <a:fillRect/>
                        </a:stretch>
                      </p:blipFill>
                      <p:spPr>
                        <a:xfrm>
                          <a:off x="1143384" y="2532654"/>
                          <a:ext cx="439738" cy="484187"/>
                        </a:xfrm>
                        <a:prstGeom prst="rect">
                          <a:avLst/>
                        </a:prstGeom>
                      </p:spPr>
                    </p:pic>
                  </p:oleObj>
                </mc:Fallback>
              </mc:AlternateContent>
            </a:graphicData>
          </a:graphic>
        </p:graphicFrame>
        <p:sp>
          <p:nvSpPr>
            <p:cNvPr id="37" name="矩形 36"/>
            <p:cNvSpPr/>
            <p:nvPr/>
          </p:nvSpPr>
          <p:spPr>
            <a:xfrm>
              <a:off x="1689682" y="2532785"/>
              <a:ext cx="7470355" cy="1815882"/>
            </a:xfrm>
            <a:prstGeom prst="rect">
              <a:avLst/>
            </a:prstGeom>
          </p:spPr>
          <p:txBody>
            <a:bodyPr wrap="square">
              <a:spAutoFit/>
            </a:bodyPr>
            <a:lstStyle/>
            <a:p>
              <a:r>
                <a:rPr lang="en-US" altLang="zh-CN" sz="2800" dirty="0" smtClean="0"/>
                <a:t>Observations that the user makes from the world</a:t>
              </a:r>
            </a:p>
            <a:p>
              <a:endParaRPr lang="en-US" altLang="zh-CN" sz="2800" dirty="0" smtClean="0"/>
            </a:p>
            <a:p>
              <a:r>
                <a:rPr lang="en-US" altLang="zh-CN" sz="2800" dirty="0"/>
                <a:t>Observations that the </a:t>
              </a:r>
              <a:r>
                <a:rPr lang="en-US" altLang="zh-CN" sz="2800" dirty="0" smtClean="0"/>
                <a:t>search engine </a:t>
              </a:r>
              <a:r>
                <a:rPr lang="en-US" altLang="zh-CN" sz="2800" dirty="0"/>
                <a:t>makes from the </a:t>
              </a:r>
              <a:r>
                <a:rPr lang="en-US" altLang="zh-CN" sz="2800" dirty="0" smtClean="0"/>
                <a:t>user</a:t>
              </a:r>
              <a:endParaRPr lang="en-US" altLang="zh-CN" sz="2800" dirty="0"/>
            </a:p>
          </p:txBody>
        </p:sp>
        <p:graphicFrame>
          <p:nvGraphicFramePr>
            <p:cNvPr id="38" name="对象 37"/>
            <p:cNvGraphicFramePr>
              <a:graphicFrameLocks noChangeAspect="1"/>
            </p:cNvGraphicFramePr>
            <p:nvPr>
              <p:extLst>
                <p:ext uri="{D42A27DB-BD31-4B8C-83A1-F6EECF244321}">
                  <p14:modId xmlns:p14="http://schemas.microsoft.com/office/powerpoint/2010/main" val="1728844060"/>
                </p:ext>
              </p:extLst>
            </p:nvPr>
          </p:nvGraphicFramePr>
          <p:xfrm>
            <a:off x="1106872" y="3493091"/>
            <a:ext cx="514350" cy="484188"/>
          </p:xfrm>
          <a:graphic>
            <a:graphicData uri="http://schemas.openxmlformats.org/presentationml/2006/ole">
              <mc:AlternateContent xmlns:mc="http://schemas.openxmlformats.org/markup-compatibility/2006">
                <mc:Choice xmlns:v="urn:schemas-microsoft-com:vml" Requires="v">
                  <p:oleObj spid="_x0000_s9315" name="AxMath" r:id="rId6" imgW="184680" imgH="173160" progId="Equation.AxMath">
                    <p:embed/>
                  </p:oleObj>
                </mc:Choice>
                <mc:Fallback>
                  <p:oleObj name="AxMath" r:id="rId6" imgW="184680" imgH="173160" progId="Equation.AxMath">
                    <p:embed/>
                    <p:pic>
                      <p:nvPicPr>
                        <p:cNvPr id="12" name="对象 11"/>
                        <p:cNvPicPr/>
                        <p:nvPr/>
                      </p:nvPicPr>
                      <p:blipFill>
                        <a:blip r:embed="rId7"/>
                        <a:stretch>
                          <a:fillRect/>
                        </a:stretch>
                      </p:blipFill>
                      <p:spPr>
                        <a:xfrm>
                          <a:off x="1106872" y="3493091"/>
                          <a:ext cx="514350" cy="484188"/>
                        </a:xfrm>
                        <a:prstGeom prst="rect">
                          <a:avLst/>
                        </a:prstGeom>
                      </p:spPr>
                    </p:pic>
                  </p:oleObj>
                </mc:Fallback>
              </mc:AlternateContent>
            </a:graphicData>
          </a:graphic>
        </p:graphicFrame>
      </p:grpSp>
    </p:spTree>
    <p:extLst>
      <p:ext uri="{BB962C8B-B14F-4D97-AF65-F5344CB8AC3E}">
        <p14:creationId xmlns:p14="http://schemas.microsoft.com/office/powerpoint/2010/main" val="1549883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Observation Function in Relevance Dimension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p:cNvGraphicFramePr>
            <a:graphicFrameLocks noGrp="1"/>
          </p:cNvGraphicFramePr>
          <p:nvPr/>
        </p:nvGraphicFramePr>
        <p:xfrm>
          <a:off x="1156628" y="1865066"/>
          <a:ext cx="7302036" cy="3089706"/>
        </p:xfrm>
        <a:graphic>
          <a:graphicData uri="http://schemas.openxmlformats.org/drawingml/2006/table">
            <a:tbl>
              <a:tblPr firstRow="1" firstCol="1" bandRow="1">
                <a:tableStyleId>{5C22544A-7EE6-4342-B048-85BDC9FD1C3A}</a:tableStyleId>
              </a:tblPr>
              <a:tblGrid>
                <a:gridCol w="973962">
                  <a:extLst>
                    <a:ext uri="{9D8B030D-6E8A-4147-A177-3AD203B41FA5}">
                      <a16:colId xmlns:a16="http://schemas.microsoft.com/office/drawing/2014/main" val="1179771979"/>
                    </a:ext>
                  </a:extLst>
                </a:gridCol>
                <a:gridCol w="2948708">
                  <a:extLst>
                    <a:ext uri="{9D8B030D-6E8A-4147-A177-3AD203B41FA5}">
                      <a16:colId xmlns:a16="http://schemas.microsoft.com/office/drawing/2014/main" val="3839602470"/>
                    </a:ext>
                  </a:extLst>
                </a:gridCol>
                <a:gridCol w="3379366">
                  <a:extLst>
                    <a:ext uri="{9D8B030D-6E8A-4147-A177-3AD203B41FA5}">
                      <a16:colId xmlns:a16="http://schemas.microsoft.com/office/drawing/2014/main" val="2416160147"/>
                    </a:ext>
                  </a:extLst>
                </a:gridCol>
              </a:tblGrid>
              <a:tr h="514951">
                <a:tc>
                  <a:txBody>
                    <a:bodyPr/>
                    <a:lstStyle/>
                    <a:p>
                      <a:pPr algn="just">
                        <a:spcAft>
                          <a:spcPts val="0"/>
                        </a:spcAft>
                      </a:pPr>
                      <a:endParaRPr lang="en-US"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66675" algn="just">
                        <a:spcAft>
                          <a:spcPts val="0"/>
                        </a:spcAft>
                      </a:pPr>
                      <a:r>
                        <a:rPr lang="en-US" sz="2800" kern="100" dirty="0">
                          <a:effectLst/>
                        </a:rPr>
                        <a:t>=Non-</a:t>
                      </a:r>
                      <a:r>
                        <a:rPr lang="en-US" sz="2800" kern="100" dirty="0" err="1">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a:effectLst/>
                        </a:rPr>
                        <a:t>=Rel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140395"/>
                  </a:ext>
                </a:extLst>
              </a:tr>
              <a:tr h="1544853">
                <a:tc>
                  <a:txBody>
                    <a:bodyPr/>
                    <a:lstStyle/>
                    <a:p>
                      <a:pPr algn="just">
                        <a:spcAft>
                          <a:spcPts val="0"/>
                        </a:spcAft>
                      </a:pPr>
                      <a:r>
                        <a:rPr lang="en-US" sz="2800" kern="100">
                          <a:effectLst/>
                        </a:rPr>
                        <a:t>S=Non-Rel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 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7855981"/>
                  </a:ext>
                </a:extLst>
              </a:tr>
              <a:tr h="1029902">
                <a:tc>
                  <a:txBody>
                    <a:bodyPr/>
                    <a:lstStyle/>
                    <a:p>
                      <a:pPr algn="just">
                        <a:spcAft>
                          <a:spcPts val="0"/>
                        </a:spcAft>
                      </a:pPr>
                      <a:r>
                        <a:rPr lang="en-US" sz="2800" kern="100">
                          <a:effectLst/>
                        </a:rPr>
                        <a:t>S=Rel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3770720"/>
                  </a:ext>
                </a:extLst>
              </a:tr>
            </a:tbl>
          </a:graphicData>
        </a:graphic>
      </p:graphicFrame>
      <p:graphicFrame>
        <p:nvGraphicFramePr>
          <p:cNvPr id="3" name="对象 2"/>
          <p:cNvGraphicFramePr>
            <a:graphicFrameLocks noChangeAspect="1"/>
          </p:cNvGraphicFramePr>
          <p:nvPr/>
        </p:nvGraphicFramePr>
        <p:xfrm>
          <a:off x="1327652" y="1865065"/>
          <a:ext cx="565641" cy="611413"/>
        </p:xfrm>
        <a:graphic>
          <a:graphicData uri="http://schemas.openxmlformats.org/presentationml/2006/ole">
            <mc:AlternateContent xmlns:mc="http://schemas.openxmlformats.org/markup-compatibility/2006">
              <mc:Choice xmlns:v="urn:schemas-microsoft-com:vml" Requires="v">
                <p:oleObj spid="_x0000_s11287" name="AxMath" r:id="rId4" imgW="162828" imgH="173382" progId="Equation.AxMath">
                  <p:embed/>
                </p:oleObj>
              </mc:Choice>
              <mc:Fallback>
                <p:oleObj name="AxMath" r:id="rId4" imgW="162828" imgH="173382" progId="Equation.AxMath">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652" y="1865065"/>
                        <a:ext cx="565641" cy="611413"/>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447195" y="3246991"/>
          <a:ext cx="277812" cy="542925"/>
        </p:xfrm>
        <a:graphic>
          <a:graphicData uri="http://schemas.openxmlformats.org/presentationml/2006/ole">
            <mc:AlternateContent xmlns:mc="http://schemas.openxmlformats.org/markup-compatibility/2006">
              <mc:Choice xmlns:v="urn:schemas-microsoft-com:vml" Requires="v">
                <p:oleObj spid="_x0000_s11288" name="AxMath" r:id="rId6" imgW="90720" imgH="171720" progId="Equation.AxMath">
                  <p:embed/>
                </p:oleObj>
              </mc:Choice>
              <mc:Fallback>
                <p:oleObj name="AxMath" r:id="rId6" imgW="90720" imgH="171720" progId="Equation.AxMath">
                  <p:embed/>
                  <p:pic>
                    <p:nvPicPr>
                      <p:cNvPr id="4" name="对象 3"/>
                      <p:cNvPicPr>
                        <a:picLocks noChangeAspect="1" noChangeArrowheads="1"/>
                      </p:cNvPicPr>
                      <p:nvPr/>
                    </p:nvPicPr>
                    <p:blipFill>
                      <a:blip r:embed="rId7"/>
                      <a:srcRect/>
                      <a:stretch>
                        <a:fillRect/>
                      </a:stretch>
                    </p:blipFill>
                    <p:spPr bwMode="auto">
                      <a:xfrm>
                        <a:off x="447195" y="3246991"/>
                        <a:ext cx="277812" cy="542925"/>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4693463" y="1237881"/>
          <a:ext cx="397212" cy="735429"/>
        </p:xfrm>
        <a:graphic>
          <a:graphicData uri="http://schemas.openxmlformats.org/presentationml/2006/ole">
            <mc:AlternateContent xmlns:mc="http://schemas.openxmlformats.org/markup-compatibility/2006">
              <mc:Choice xmlns:v="urn:schemas-microsoft-com:vml" Requires="v">
                <p:oleObj spid="_x0000_s11289" name="AxMath" r:id="rId8" imgW="95321" imgH="171803" progId="Equation.AxMath">
                  <p:embed/>
                </p:oleObj>
              </mc:Choice>
              <mc:Fallback>
                <p:oleObj name="AxMath" r:id="rId8" imgW="95321" imgH="171803" progId="Equation.AxMath">
                  <p:embed/>
                  <p:pic>
                    <p:nvPicPr>
                      <p:cNvPr id="5"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3463" y="1237881"/>
                        <a:ext cx="397212" cy="735429"/>
                      </a:xfrm>
                      <a:prstGeom prst="rect">
                        <a:avLst/>
                      </a:prstGeom>
                      <a:noFill/>
                    </p:spPr>
                  </p:pic>
                </p:oleObj>
              </mc:Fallback>
            </mc:AlternateContent>
          </a:graphicData>
        </a:graphic>
      </p:graphicFrame>
    </p:spTree>
    <p:extLst>
      <p:ext uri="{BB962C8B-B14F-4D97-AF65-F5344CB8AC3E}">
        <p14:creationId xmlns:p14="http://schemas.microsoft.com/office/powerpoint/2010/main" val="1434764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Observation Function in Relevance Dimension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p:cNvGraphicFramePr>
            <a:graphicFrameLocks noGrp="1"/>
          </p:cNvGraphicFramePr>
          <p:nvPr>
            <p:extLst>
              <p:ext uri="{D42A27DB-BD31-4B8C-83A1-F6EECF244321}">
                <p14:modId xmlns:p14="http://schemas.microsoft.com/office/powerpoint/2010/main" val="2355442440"/>
              </p:ext>
            </p:extLst>
          </p:nvPr>
        </p:nvGraphicFramePr>
        <p:xfrm>
          <a:off x="1156628" y="1865066"/>
          <a:ext cx="7302036" cy="3089706"/>
        </p:xfrm>
        <a:graphic>
          <a:graphicData uri="http://schemas.openxmlformats.org/drawingml/2006/table">
            <a:tbl>
              <a:tblPr firstRow="1" firstCol="1" bandRow="1">
                <a:tableStyleId>{5C22544A-7EE6-4342-B048-85BDC9FD1C3A}</a:tableStyleId>
              </a:tblPr>
              <a:tblGrid>
                <a:gridCol w="973962">
                  <a:extLst>
                    <a:ext uri="{9D8B030D-6E8A-4147-A177-3AD203B41FA5}">
                      <a16:colId xmlns:a16="http://schemas.microsoft.com/office/drawing/2014/main" val="1179771979"/>
                    </a:ext>
                  </a:extLst>
                </a:gridCol>
                <a:gridCol w="2948708">
                  <a:extLst>
                    <a:ext uri="{9D8B030D-6E8A-4147-A177-3AD203B41FA5}">
                      <a16:colId xmlns:a16="http://schemas.microsoft.com/office/drawing/2014/main" val="3839602470"/>
                    </a:ext>
                  </a:extLst>
                </a:gridCol>
                <a:gridCol w="3379366">
                  <a:extLst>
                    <a:ext uri="{9D8B030D-6E8A-4147-A177-3AD203B41FA5}">
                      <a16:colId xmlns:a16="http://schemas.microsoft.com/office/drawing/2014/main" val="2416160147"/>
                    </a:ext>
                  </a:extLst>
                </a:gridCol>
              </a:tblGrid>
              <a:tr h="514951">
                <a:tc>
                  <a:txBody>
                    <a:bodyPr/>
                    <a:lstStyle/>
                    <a:p>
                      <a:pPr algn="just">
                        <a:spcAft>
                          <a:spcPts val="0"/>
                        </a:spcAft>
                      </a:pPr>
                      <a:endParaRPr lang="en-US"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66675" algn="just">
                        <a:spcAft>
                          <a:spcPts val="0"/>
                        </a:spcAft>
                      </a:pPr>
                      <a:r>
                        <a:rPr lang="en-US" sz="2800" kern="100" dirty="0">
                          <a:effectLst/>
                        </a:rPr>
                        <a:t>=Non-</a:t>
                      </a:r>
                      <a:r>
                        <a:rPr lang="en-US" sz="2800" kern="100" dirty="0" err="1">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a:effectLst/>
                        </a:rPr>
                        <a:t>=Rel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140395"/>
                  </a:ext>
                </a:extLst>
              </a:tr>
              <a:tr h="1544853">
                <a:tc>
                  <a:txBody>
                    <a:bodyPr/>
                    <a:lstStyle/>
                    <a:p>
                      <a:pPr algn="just">
                        <a:spcAft>
                          <a:spcPts val="0"/>
                        </a:spcAft>
                      </a:pPr>
                      <a:r>
                        <a:rPr lang="en-US" sz="2800" kern="100">
                          <a:effectLst/>
                        </a:rPr>
                        <a:t>S=Non-Rel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 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7855981"/>
                  </a:ext>
                </a:extLst>
              </a:tr>
              <a:tr h="1029902">
                <a:tc>
                  <a:txBody>
                    <a:bodyPr/>
                    <a:lstStyle/>
                    <a:p>
                      <a:pPr algn="just">
                        <a:spcAft>
                          <a:spcPts val="0"/>
                        </a:spcAft>
                      </a:pPr>
                      <a:r>
                        <a:rPr lang="en-US" sz="2800" kern="100">
                          <a:effectLst/>
                        </a:rPr>
                        <a:t>S=Rel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3770720"/>
                  </a:ext>
                </a:extLst>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88762006"/>
              </p:ext>
            </p:extLst>
          </p:nvPr>
        </p:nvGraphicFramePr>
        <p:xfrm>
          <a:off x="1327652" y="1865065"/>
          <a:ext cx="565641" cy="611413"/>
        </p:xfrm>
        <a:graphic>
          <a:graphicData uri="http://schemas.openxmlformats.org/presentationml/2006/ole">
            <mc:AlternateContent xmlns:mc="http://schemas.openxmlformats.org/markup-compatibility/2006">
              <mc:Choice xmlns:v="urn:schemas-microsoft-com:vml" Requires="v">
                <p:oleObj spid="_x0000_s10268" name="AxMath" r:id="rId4" imgW="162828" imgH="173382" progId="Equation.AxMath">
                  <p:embed/>
                </p:oleObj>
              </mc:Choice>
              <mc:Fallback>
                <p:oleObj name="AxMath" r:id="rId4" imgW="162828" imgH="173382" progId="Equation.AxMat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652" y="1865065"/>
                        <a:ext cx="565641" cy="611413"/>
                      </a:xfrm>
                      <a:prstGeom prst="rect">
                        <a:avLst/>
                      </a:prstGeom>
                      <a:noFill/>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71828560"/>
              </p:ext>
            </p:extLst>
          </p:nvPr>
        </p:nvGraphicFramePr>
        <p:xfrm>
          <a:off x="447195" y="3246991"/>
          <a:ext cx="277812" cy="542925"/>
        </p:xfrm>
        <a:graphic>
          <a:graphicData uri="http://schemas.openxmlformats.org/presentationml/2006/ole">
            <mc:AlternateContent xmlns:mc="http://schemas.openxmlformats.org/markup-compatibility/2006">
              <mc:Choice xmlns:v="urn:schemas-microsoft-com:vml" Requires="v">
                <p:oleObj spid="_x0000_s10269" name="AxMath" r:id="rId6" imgW="90720" imgH="171720" progId="Equation.AxMath">
                  <p:embed/>
                </p:oleObj>
              </mc:Choice>
              <mc:Fallback>
                <p:oleObj name="AxMath" r:id="rId6" imgW="90720" imgH="171720" progId="Equation.AxMath">
                  <p:embed/>
                  <p:pic>
                    <p:nvPicPr>
                      <p:cNvPr id="0" name="Object 2"/>
                      <p:cNvPicPr>
                        <a:picLocks noChangeAspect="1" noChangeArrowheads="1"/>
                      </p:cNvPicPr>
                      <p:nvPr/>
                    </p:nvPicPr>
                    <p:blipFill>
                      <a:blip r:embed="rId7"/>
                      <a:srcRect/>
                      <a:stretch>
                        <a:fillRect/>
                      </a:stretch>
                    </p:blipFill>
                    <p:spPr bwMode="auto">
                      <a:xfrm>
                        <a:off x="447195" y="3246991"/>
                        <a:ext cx="277812" cy="542925"/>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71903139"/>
              </p:ext>
            </p:extLst>
          </p:nvPr>
        </p:nvGraphicFramePr>
        <p:xfrm>
          <a:off x="4693463" y="1237881"/>
          <a:ext cx="397212" cy="735429"/>
        </p:xfrm>
        <a:graphic>
          <a:graphicData uri="http://schemas.openxmlformats.org/presentationml/2006/ole">
            <mc:AlternateContent xmlns:mc="http://schemas.openxmlformats.org/markup-compatibility/2006">
              <mc:Choice xmlns:v="urn:schemas-microsoft-com:vml" Requires="v">
                <p:oleObj spid="_x0000_s10270" name="AxMath" r:id="rId8" imgW="95321" imgH="171803" progId="Equation.AxMath">
                  <p:embed/>
                </p:oleObj>
              </mc:Choice>
              <mc:Fallback>
                <p:oleObj name="AxMath" r:id="rId8" imgW="95321" imgH="171803" progId="Equation.AxMath">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3463" y="1237881"/>
                        <a:ext cx="397212" cy="735429"/>
                      </a:xfrm>
                      <a:prstGeom prst="rect">
                        <a:avLst/>
                      </a:prstGeom>
                      <a:noFill/>
                    </p:spPr>
                  </p:pic>
                </p:oleObj>
              </mc:Fallback>
            </mc:AlternateContent>
          </a:graphicData>
        </a:graphic>
      </p:graphicFrame>
    </p:spTree>
    <p:extLst>
      <p:ext uri="{BB962C8B-B14F-4D97-AF65-F5344CB8AC3E}">
        <p14:creationId xmlns:p14="http://schemas.microsoft.com/office/powerpoint/2010/main" val="1130081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924642"/>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9" y="2273289"/>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914399" y="5331061"/>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zh-CN" altLang="en-US" sz="2400" b="1" dirty="0">
                  <a:solidFill>
                    <a:schemeClr val="bg1">
                      <a:lumMod val="75000"/>
                    </a:schemeClr>
                  </a:solidFill>
                </a:rPr>
                <a:t>细节</a:t>
              </a:r>
              <a:r>
                <a:rPr lang="en-US" altLang="zh-CN" sz="2400" b="1" dirty="0" smtClean="0">
                  <a:solidFill>
                    <a:schemeClr val="bg1">
                      <a:lumMod val="75000"/>
                    </a:schemeClr>
                  </a:solidFill>
                </a:rPr>
                <a:t>Basic Solution Form</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grpSp>
        <p:nvGrpSpPr>
          <p:cNvPr id="27" name="组合 26"/>
          <p:cNvGrpSpPr/>
          <p:nvPr/>
        </p:nvGrpSpPr>
        <p:grpSpPr>
          <a:xfrm>
            <a:off x="0" y="0"/>
            <a:ext cx="7878727" cy="461665"/>
            <a:chOff x="0" y="0"/>
            <a:chExt cx="4794475" cy="461665"/>
          </a:xfrm>
        </p:grpSpPr>
        <p:sp>
          <p:nvSpPr>
            <p:cNvPr id="28" name="文本框 27"/>
            <p:cNvSpPr txBox="1"/>
            <p:nvPr/>
          </p:nvSpPr>
          <p:spPr>
            <a:xfrm>
              <a:off x="0" y="0"/>
              <a:ext cx="4794475" cy="461665"/>
            </a:xfrm>
            <a:prstGeom prst="rect">
              <a:avLst/>
            </a:prstGeom>
            <a:noFill/>
          </p:spPr>
          <p:txBody>
            <a:bodyPr wrap="square" rtlCol="0">
              <a:spAutoFit/>
            </a:bodyPr>
            <a:lstStyle/>
            <a:p>
              <a:r>
                <a:rPr lang="zh-CN" altLang="en-US" sz="2400" b="1" dirty="0" smtClean="0"/>
                <a:t>细节</a:t>
              </a:r>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29" name="直接连接符 2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094641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6897737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909752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432"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7030A0"/>
                </a:solidFill>
              </a:rPr>
              <a:t>Computing </a:t>
            </a:r>
            <a:r>
              <a:rPr lang="en-US" altLang="zh-CN" sz="1500" b="1" u="sng" dirty="0">
                <a:solidFill>
                  <a:srgbClr val="7030A0"/>
                </a:solidFill>
              </a:rPr>
              <a:t>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49" y="411495"/>
            <a:ext cx="7886700" cy="5734124"/>
          </a:xfrm>
        </p:spPr>
        <p:txBody>
          <a:bodyPr>
            <a:normAutofit lnSpcReduction="10000"/>
          </a:bodyPr>
          <a:lstStyle/>
          <a:p>
            <a:r>
              <a:rPr lang="zh-CN" altLang="en-US" dirty="0" smtClean="0"/>
              <a:t>问题：</a:t>
            </a:r>
            <a:endParaRPr lang="en-US" altLang="zh-CN" dirty="0" smtClean="0"/>
          </a:p>
          <a:p>
            <a:pPr marL="0" indent="0">
              <a:buNone/>
            </a:pPr>
            <a:r>
              <a:rPr lang="zh-CN" altLang="en-US" dirty="0" smtClean="0"/>
              <a:t>为什么能够将不同年份不同的</a:t>
            </a:r>
            <a:r>
              <a:rPr lang="en-US" altLang="zh-CN" dirty="0" err="1" smtClean="0"/>
              <a:t>tpoic</a:t>
            </a:r>
            <a:r>
              <a:rPr lang="zh-CN" altLang="en-US" dirty="0" smtClean="0"/>
              <a:t>的</a:t>
            </a:r>
            <a:r>
              <a:rPr lang="en-US" altLang="zh-CN" dirty="0" smtClean="0"/>
              <a:t>session search</a:t>
            </a:r>
            <a:r>
              <a:rPr lang="zh-CN" altLang="en-US" dirty="0" smtClean="0"/>
              <a:t>数据放在一起作为一个训练样本？</a:t>
            </a:r>
            <a:endParaRPr lang="en-US" altLang="zh-CN" dirty="0" smtClean="0"/>
          </a:p>
          <a:p>
            <a:pPr marL="457200" lvl="1" indent="0">
              <a:buNone/>
            </a:pPr>
            <a:r>
              <a:rPr lang="en-US" altLang="zh-CN" dirty="0" smtClean="0"/>
              <a:t>topic </a:t>
            </a:r>
            <a:r>
              <a:rPr lang="zh-CN" altLang="en-US" dirty="0" smtClean="0"/>
              <a:t>无关的。用户的在每个</a:t>
            </a:r>
            <a:r>
              <a:rPr lang="en-US" altLang="zh-CN" dirty="0" smtClean="0"/>
              <a:t>interaction</a:t>
            </a:r>
            <a:r>
              <a:rPr lang="zh-CN" altLang="en-US" dirty="0" smtClean="0"/>
              <a:t>的状态的判断和</a:t>
            </a:r>
            <a:r>
              <a:rPr lang="en-US" altLang="zh-CN" dirty="0" smtClean="0"/>
              <a:t>topic</a:t>
            </a:r>
            <a:r>
              <a:rPr lang="zh-CN" altLang="en-US" dirty="0" smtClean="0"/>
              <a:t>的内容无关，所以可以这么认为</a:t>
            </a:r>
            <a:r>
              <a:rPr lang="en-US" altLang="zh-CN" dirty="0" smtClean="0"/>
              <a:t>.</a:t>
            </a:r>
          </a:p>
          <a:p>
            <a:pPr marL="457200" lvl="1" indent="0">
              <a:buNone/>
            </a:pPr>
            <a:r>
              <a:rPr lang="en-US" altLang="zh-CN" dirty="0" smtClean="0"/>
              <a:t>(</a:t>
            </a:r>
            <a:r>
              <a:rPr lang="zh-CN" altLang="en-US" dirty="0" smtClean="0"/>
              <a:t>那么是不是和</a:t>
            </a:r>
            <a:r>
              <a:rPr lang="en-US" altLang="zh-CN" dirty="0" smtClean="0"/>
              <a:t>session</a:t>
            </a:r>
            <a:r>
              <a:rPr lang="zh-CN" altLang="en-US" dirty="0" smtClean="0"/>
              <a:t>的时序也无关呢？按照时序排序再考虑能够考虑进时序的影响吧</a:t>
            </a:r>
            <a:r>
              <a:rPr lang="zh-CN" altLang="en-US" dirty="0" smtClean="0"/>
              <a:t>？</a:t>
            </a:r>
            <a:r>
              <a:rPr lang="en-US" altLang="zh-CN" dirty="0" smtClean="0"/>
              <a:t>)</a:t>
            </a:r>
            <a:endParaRPr lang="en-US" altLang="zh-CN" dirty="0"/>
          </a:p>
          <a:p>
            <a:pPr marL="457200" lvl="1" indent="0">
              <a:buNone/>
            </a:pPr>
            <a:endParaRPr lang="en-US" altLang="zh-CN" dirty="0" smtClean="0"/>
          </a:p>
          <a:p>
            <a:pPr marL="457200" lvl="1" indent="0">
              <a:buNone/>
            </a:pPr>
            <a:endParaRPr lang="en-US" altLang="zh-CN" dirty="0"/>
          </a:p>
          <a:p>
            <a:pPr marL="457200" lvl="1" indent="0">
              <a:buNone/>
            </a:pPr>
            <a:r>
              <a:rPr lang="en-US" altLang="zh-CN" dirty="0" smtClean="0"/>
              <a:t>Step3.step6 </a:t>
            </a:r>
            <a:r>
              <a:rPr lang="zh-CN" altLang="en-US" dirty="0" smtClean="0"/>
              <a:t>第一次更新，用</a:t>
            </a:r>
            <a:r>
              <a:rPr lang="en-US" altLang="zh-CN" dirty="0" smtClean="0"/>
              <a:t>EXPL</a:t>
            </a:r>
            <a:r>
              <a:rPr lang="zh-CN" altLang="en-US" dirty="0" smtClean="0"/>
              <a:t>维度的</a:t>
            </a:r>
            <a:r>
              <a:rPr lang="en-US" altLang="zh-CN" dirty="0" smtClean="0"/>
              <a:t>observation</a:t>
            </a:r>
          </a:p>
          <a:p>
            <a:pPr marL="457200" lvl="1" indent="0">
              <a:buNone/>
            </a:pPr>
            <a:r>
              <a:rPr lang="en-US" altLang="zh-CN" dirty="0" smtClean="0"/>
              <a:t>Step8 </a:t>
            </a:r>
            <a:r>
              <a:rPr lang="zh-CN" altLang="en-US" dirty="0" smtClean="0"/>
              <a:t>第二次更新 用</a:t>
            </a:r>
            <a:r>
              <a:rPr lang="en-US" altLang="zh-CN" dirty="0" smtClean="0"/>
              <a:t>relevance</a:t>
            </a:r>
            <a:r>
              <a:rPr lang="zh-CN" altLang="en-US" dirty="0" smtClean="0"/>
              <a:t>维度的</a:t>
            </a:r>
            <a:r>
              <a:rPr lang="en-US" altLang="zh-CN" dirty="0" smtClean="0"/>
              <a:t>observation function</a:t>
            </a:r>
            <a:r>
              <a:rPr lang="zh-CN" altLang="en-US" dirty="0" smtClean="0"/>
              <a:t>更新</a:t>
            </a:r>
            <a:r>
              <a:rPr lang="en-US" altLang="zh-CN" dirty="0" smtClean="0"/>
              <a:t>relevance</a:t>
            </a:r>
            <a:endParaRPr lang="en-US" altLang="zh-CN" dirty="0"/>
          </a:p>
          <a:p>
            <a:pPr marL="457200" lvl="1" indent="0">
              <a:buNone/>
            </a:pPr>
            <a:endParaRPr lang="en-US" altLang="zh-CN" dirty="0" smtClean="0"/>
          </a:p>
          <a:p>
            <a:pPr marL="457200" lvl="1" indent="0">
              <a:buNone/>
            </a:pPr>
            <a:r>
              <a:rPr lang="zh-CN" altLang="en-US" dirty="0" smtClean="0"/>
              <a:t>是否对论文产生理解错误？ 论文第</a:t>
            </a:r>
            <a:r>
              <a:rPr lang="en-US" altLang="zh-CN" dirty="0" smtClean="0"/>
              <a:t>5</a:t>
            </a:r>
            <a:r>
              <a:rPr lang="zh-CN" altLang="en-US" dirty="0" smtClean="0"/>
              <a:t>节讲的是为搜索引擎做决策而不是为用户做决策。。。另外就是关于公式（</a:t>
            </a:r>
            <a:r>
              <a:rPr lang="en-US" altLang="zh-CN" dirty="0" smtClean="0"/>
              <a:t>10</a:t>
            </a:r>
            <a:r>
              <a:rPr lang="zh-CN" altLang="en-US" smtClean="0"/>
              <a:t>）及其以后的公式的理解。</a:t>
            </a:r>
            <a:endParaRPr lang="en-US" altLang="zh-CN" dirty="0" smtClean="0"/>
          </a:p>
        </p:txBody>
      </p:sp>
    </p:spTree>
    <p:extLst>
      <p:ext uri="{BB962C8B-B14F-4D97-AF65-F5344CB8AC3E}">
        <p14:creationId xmlns:p14="http://schemas.microsoft.com/office/powerpoint/2010/main" val="193745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4"/>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3"/>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4"/>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688"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689"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3487</TotalTime>
  <Words>3755</Words>
  <Application>Microsoft Office PowerPoint</Application>
  <PresentationFormat>全屏显示(4:3)</PresentationFormat>
  <Paragraphs>334</Paragraphs>
  <Slides>41</Slides>
  <Notes>38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2" baseType="lpstr">
      <vt:lpstr>Arial Unicode MS</vt:lpstr>
      <vt:lpstr>等线</vt:lpstr>
      <vt:lpstr>等线 Light</vt:lpstr>
      <vt:lpstr>Arial</vt:lpstr>
      <vt:lpstr>Calibri</vt:lpstr>
      <vt:lpstr>Calibri Light</vt:lpstr>
      <vt:lpstr>Georgia</vt:lpstr>
      <vt:lpstr>Times New Roman</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254</cp:revision>
  <dcterms:created xsi:type="dcterms:W3CDTF">2018-03-27T06:53:11Z</dcterms:created>
  <dcterms:modified xsi:type="dcterms:W3CDTF">2018-04-24T12:57:49Z</dcterms:modified>
</cp:coreProperties>
</file>